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6" r:id="rId5"/>
    <p:sldId id="257" r:id="rId6"/>
    <p:sldId id="275" r:id="rId7"/>
    <p:sldId id="284" r:id="rId8"/>
    <p:sldId id="300" r:id="rId9"/>
    <p:sldId id="264" r:id="rId10"/>
    <p:sldId id="297" r:id="rId11"/>
    <p:sldId id="285" r:id="rId12"/>
    <p:sldId id="292" r:id="rId13"/>
    <p:sldId id="301" r:id="rId14"/>
    <p:sldId id="302" r:id="rId15"/>
    <p:sldId id="303" r:id="rId16"/>
    <p:sldId id="274" r:id="rId17"/>
    <p:sldId id="262" r:id="rId18"/>
    <p:sldId id="271" r:id="rId19"/>
    <p:sldId id="298" r:id="rId20"/>
    <p:sldId id="269" r:id="rId21"/>
    <p:sldId id="287" r:id="rId22"/>
    <p:sldId id="265" r:id="rId23"/>
    <p:sldId id="294" r:id="rId24"/>
    <p:sldId id="268" r:id="rId25"/>
    <p:sldId id="293" r:id="rId26"/>
    <p:sldId id="295" r:id="rId27"/>
    <p:sldId id="288" r:id="rId28"/>
    <p:sldId id="289" r:id="rId29"/>
    <p:sldId id="272" r:id="rId30"/>
    <p:sldId id="299" r:id="rId31"/>
    <p:sldId id="273" r:id="rId32"/>
    <p:sldId id="266" r:id="rId33"/>
    <p:sldId id="258" r:id="rId34"/>
    <p:sldId id="263" r:id="rId35"/>
    <p:sldId id="270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36B55979-CF57-3E4D-B517-0841900D9CDF}">
          <p14:sldIdLst>
            <p14:sldId id="296"/>
            <p14:sldId id="257"/>
            <p14:sldId id="275"/>
            <p14:sldId id="284"/>
            <p14:sldId id="300"/>
            <p14:sldId id="264"/>
            <p14:sldId id="297"/>
            <p14:sldId id="285"/>
            <p14:sldId id="292"/>
            <p14:sldId id="301"/>
            <p14:sldId id="302"/>
            <p14:sldId id="303"/>
            <p14:sldId id="274"/>
          </p14:sldIdLst>
        </p14:section>
        <p14:section name="desarrollo" id="{8242B7A4-26DC-8048-89F6-D0AEF6F5371E}">
          <p14:sldIdLst>
            <p14:sldId id="262"/>
            <p14:sldId id="271"/>
            <p14:sldId id="298"/>
            <p14:sldId id="269"/>
            <p14:sldId id="287"/>
            <p14:sldId id="265"/>
            <p14:sldId id="294"/>
            <p14:sldId id="268"/>
            <p14:sldId id="293"/>
            <p14:sldId id="295"/>
            <p14:sldId id="288"/>
            <p14:sldId id="289"/>
            <p14:sldId id="272"/>
            <p14:sldId id="299"/>
            <p14:sldId id="273"/>
            <p14:sldId id="266"/>
          </p14:sldIdLst>
        </p14:section>
        <p14:section name="ANEXOS" id="{DC46E236-4478-564C-BCE6-36C35994FA64}">
          <p14:sldIdLst>
            <p14:sldId id="258"/>
            <p14:sldId id="26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>
        <p:scale>
          <a:sx n="100" d="100"/>
          <a:sy n="100" d="100"/>
        </p:scale>
        <p:origin x="19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CL" dirty="0"/>
            <a:t>Jonathan Palma</a:t>
          </a:r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CL" dirty="0"/>
            <a:t>Jefe de proyecto/Scrum Master</a:t>
          </a:r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CL" dirty="0"/>
            <a:t>Renato Olivera</a:t>
          </a:r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CL" dirty="0"/>
            <a:t>Sergio Valdivia</a:t>
          </a:r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CL" dirty="0" err="1"/>
            <a:t>Backend</a:t>
          </a:r>
          <a:r>
            <a:rPr lang="es-CL" dirty="0"/>
            <a:t>/Encargado de Base de Datos </a:t>
          </a:r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CL" dirty="0"/>
            <a:t>Modelado en PostgreSQL, API REST en Spring </a:t>
          </a:r>
          <a:r>
            <a:rPr lang="es-CL" dirty="0" err="1"/>
            <a:t>Boot</a:t>
          </a:r>
          <a:r>
            <a:rPr lang="es-CL" dirty="0"/>
            <a:t> e integración </a:t>
          </a:r>
          <a:r>
            <a:rPr lang="es-CL" dirty="0" err="1"/>
            <a:t>tecnica</a:t>
          </a:r>
          <a:endParaRPr lang="es-CL" dirty="0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CL" dirty="0"/>
            <a:t>Desarrollador </a:t>
          </a:r>
          <a:r>
            <a:rPr lang="es-CL" dirty="0" err="1"/>
            <a:t>Frontend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CL" dirty="0"/>
            <a:t>Implementación de artefactos en </a:t>
          </a:r>
          <a:r>
            <a:rPr lang="es-CL" dirty="0" err="1"/>
            <a:t>React</a:t>
          </a:r>
          <a:r>
            <a:rPr lang="es-CL" dirty="0"/>
            <a:t> y conexión con la API</a:t>
          </a:r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626D94A2-F614-4A31-9D91-01A37479D14F}">
      <dgm:prSet phldrT="[Texto]"/>
      <dgm:spPr/>
      <dgm:t>
        <a:bodyPr/>
        <a:lstStyle/>
        <a:p>
          <a:r>
            <a:rPr lang="es-CL" dirty="0"/>
            <a:t>Coordinación del equipo, gestión de tiempos y seguimiento de avances</a:t>
          </a:r>
        </a:p>
      </dgm:t>
    </dgm:pt>
    <dgm:pt modelId="{1BD05EE5-055C-4183-89F1-3310CBA54BED}" type="parTrans" cxnId="{CC311946-40E7-4091-9D8B-9B55647D7D0E}">
      <dgm:prSet/>
      <dgm:spPr/>
      <dgm:t>
        <a:bodyPr/>
        <a:lstStyle/>
        <a:p>
          <a:endParaRPr lang="es-CL"/>
        </a:p>
      </dgm:t>
    </dgm:pt>
    <dgm:pt modelId="{0A00C815-EF7D-415A-AAA5-021982A3D830}" type="sibTrans" cxnId="{CC311946-40E7-4091-9D8B-9B55647D7D0E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 custFlipVert="1" custFlipHor="1" custScaleX="15059" custScaleY="20584"/>
      <dgm:spPr/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 custScaleX="16136" custScaleY="28024"/>
      <dgm:spPr/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3"/>
      <dgm:spPr/>
    </dgm:pt>
    <dgm:pt modelId="{7C6A764B-C67C-494C-B90E-7B3C3DDE54A4}" type="pres">
      <dgm:prSet presAssocID="{99FF0D0F-282A-4030-9AF5-3B7621881539}" presName="img" presStyleLbl="fgImgPlace1" presStyleIdx="2" presStyleCnt="3" custScaleX="8953" custLinFactNeighborX="-2024" custLinFactNeighborY="1115"/>
      <dgm:spPr/>
    </dgm:pt>
    <dgm:pt modelId="{0E12AD21-08CC-4736-A269-DD5234F9D874}" type="pres">
      <dgm:prSet presAssocID="{99FF0D0F-282A-4030-9AF5-3B7621881539}" presName="text" presStyleLbl="node1" presStyleIdx="2" presStyleCnt="3">
        <dgm:presLayoutVars>
          <dgm:bulletEnabled val="1"/>
        </dgm:presLayoutVars>
      </dgm:prSet>
      <dgm:spPr/>
    </dgm:pt>
  </dgm:ptLst>
  <dgm:cxnLst>
    <dgm:cxn modelId="{EF01B70B-9C19-4D4C-A533-8C99EA0E42FB}" type="presOf" srcId="{626D94A2-F614-4A31-9D91-01A37479D14F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3A21ED2D-BFFE-4942-BD04-AB5B9DC419E5}" type="presOf" srcId="{99FF0D0F-282A-4030-9AF5-3B7621881539}" destId="{F36F4ED1-B414-46B8-A8C5-C0FB11F5CFBC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040FC75B-63D6-4205-A996-7A824AA266CE}" type="presOf" srcId="{A2BD12B5-7AB5-4859-B57E-1E77C0ED35DF}" destId="{0E12AD21-08CC-4736-A269-DD5234F9D874}" srcOrd="1" destOrd="1" presId="urn:microsoft.com/office/officeart/2005/8/layout/vList4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33A2925C-8E53-488E-A90C-A4C7D233B085}" type="presOf" srcId="{626D94A2-F614-4A31-9D91-01A37479D14F}" destId="{54FC4CB6-0791-48D3-B2C5-2E99B8AFCFF7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CC311946-40E7-4091-9D8B-9B55647D7D0E}" srcId="{78BFB295-8F5D-4286-B72B-79142F8F0E13}" destId="{626D94A2-F614-4A31-9D91-01A37479D14F}" srcOrd="1" destOrd="0" parTransId="{1BD05EE5-055C-4183-89F1-3310CBA54BED}" sibTransId="{0A00C815-EF7D-415A-AAA5-021982A3D830}"/>
    <dgm:cxn modelId="{3F2A6752-A5BB-4F63-B720-93C45E0B4F56}" type="presOf" srcId="{D546635F-000B-49DF-BB26-293CCA777400}" destId="{F36F4ED1-B414-46B8-A8C5-C0FB11F5CFBC}" srcOrd="0" destOrd="2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FBEF4C9A-E5D4-462C-B35F-96C87426BEAB}" type="presOf" srcId="{A2BD12B5-7AB5-4859-B57E-1E77C0ED35DF}" destId="{F36F4ED1-B414-46B8-A8C5-C0FB11F5CFBC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67DE09B5-392E-4661-A7AE-A0572D63DA68}" type="presOf" srcId="{99FF0D0F-282A-4030-9AF5-3B7621881539}" destId="{0E12AD21-08CC-4736-A269-DD5234F9D874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D1C04ECF-982A-425F-B2B1-9CF15BCEB83B}" type="presOf" srcId="{D546635F-000B-49DF-BB26-293CCA777400}" destId="{0E12AD21-08CC-4736-A269-DD5234F9D874}" srcOrd="1" destOrd="2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C0A7FF3-EEC4-470A-823E-BF7AF1556A99}" srcId="{99FF0D0F-282A-4030-9AF5-3B7621881539}" destId="{D546635F-000B-49DF-BB26-293CCA777400}" srcOrd="1" destOrd="0" parTransId="{5437D343-BECF-4620-B6C7-7088D8BBD91B}" sibTransId="{B01A0825-9EDF-4B9A-B345-1B486D914AD4}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  <dgm:cxn modelId="{C9CD1524-D5D2-47DD-A731-469F83B73691}" type="presParOf" srcId="{6E1E561E-88C1-49C6-A3F7-DE4B9AD43273}" destId="{40453781-DACE-4118-ADC4-2B966E9374E5}" srcOrd="3" destOrd="0" presId="urn:microsoft.com/office/officeart/2005/8/layout/vList4"/>
    <dgm:cxn modelId="{D2619F68-F71E-4DB7-B3E4-C0C69EDAA7FE}" type="presParOf" srcId="{6E1E561E-88C1-49C6-A3F7-DE4B9AD43273}" destId="{536722F8-2BA5-41A1-87DF-BBB1AF7DCA80}" srcOrd="4" destOrd="0" presId="urn:microsoft.com/office/officeart/2005/8/layout/vList4"/>
    <dgm:cxn modelId="{AFABECF8-EB39-4A9E-BB52-4A457A2CDD0A}" type="presParOf" srcId="{536722F8-2BA5-41A1-87DF-BBB1AF7DCA80}" destId="{F36F4ED1-B414-46B8-A8C5-C0FB11F5CFBC}" srcOrd="0" destOrd="0" presId="urn:microsoft.com/office/officeart/2005/8/layout/vList4"/>
    <dgm:cxn modelId="{F3A74078-C1EC-4C6F-B1ED-565182E04087}" type="presParOf" srcId="{536722F8-2BA5-41A1-87DF-BBB1AF7DCA80}" destId="{7C6A764B-C67C-494C-B90E-7B3C3DDE54A4}" srcOrd="1" destOrd="0" presId="urn:microsoft.com/office/officeart/2005/8/layout/vList4"/>
    <dgm:cxn modelId="{1973AF99-46F9-4317-B911-25815C189087}" type="presParOf" srcId="{536722F8-2BA5-41A1-87DF-BBB1AF7DCA80}" destId="{0E12AD21-08CC-4736-A269-DD5234F9D87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Jonathan Palma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/>
            <a:t>Jefe de proyecto/Scrum Master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/>
            <a:t>Coordinación del equipo, gestión de tiempos y seguimiento de avances</a:t>
          </a:r>
        </a:p>
      </dsp:txBody>
      <dsp:txXfrm>
        <a:off x="1662653" y="0"/>
        <a:ext cx="5970840" cy="1359548"/>
      </dsp:txXfrm>
    </dsp:sp>
    <dsp:sp modelId="{9A7E2690-DE9C-4572-9BE5-B8C9A3B8BBB3}">
      <dsp:nvSpPr>
        <dsp:cNvPr id="0" name=""/>
        <dsp:cNvSpPr/>
      </dsp:nvSpPr>
      <dsp:spPr>
        <a:xfrm flipH="1" flipV="1">
          <a:off x="784351" y="567834"/>
          <a:ext cx="229905" cy="2238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495502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Renato Olivera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/>
            <a:t>Desarrollador </a:t>
          </a:r>
          <a:r>
            <a:rPr lang="es-CL" sz="1700" kern="1200" dirty="0" err="1"/>
            <a:t>Frontend</a:t>
          </a:r>
          <a:endParaRPr lang="es-CL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/>
            <a:t>Implementación de artefactos en </a:t>
          </a:r>
          <a:r>
            <a:rPr lang="es-CL" sz="1700" kern="1200" dirty="0" err="1"/>
            <a:t>React</a:t>
          </a:r>
          <a:r>
            <a:rPr lang="es-CL" sz="1700" kern="1200" dirty="0"/>
            <a:t> y conexión con la API</a:t>
          </a:r>
        </a:p>
      </dsp:txBody>
      <dsp:txXfrm>
        <a:off x="1662653" y="1495502"/>
        <a:ext cx="5970840" cy="1359548"/>
      </dsp:txXfrm>
    </dsp:sp>
    <dsp:sp modelId="{3F97C059-D720-4D48-953F-B84D04D0BF79}">
      <dsp:nvSpPr>
        <dsp:cNvPr id="0" name=""/>
        <dsp:cNvSpPr/>
      </dsp:nvSpPr>
      <dsp:spPr>
        <a:xfrm>
          <a:off x="776130" y="2022877"/>
          <a:ext cx="246348" cy="30479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991005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Sergio Valdivia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 err="1"/>
            <a:t>Backend</a:t>
          </a:r>
          <a:r>
            <a:rPr lang="es-CL" sz="1700" kern="1200" dirty="0"/>
            <a:t>/Encargado de Base de Datos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700" kern="1200" dirty="0"/>
            <a:t>Modelado en PostgreSQL, API REST en Spring </a:t>
          </a:r>
          <a:r>
            <a:rPr lang="es-CL" sz="1700" kern="1200" dirty="0" err="1"/>
            <a:t>Boot</a:t>
          </a:r>
          <a:r>
            <a:rPr lang="es-CL" sz="1700" kern="1200" dirty="0"/>
            <a:t> e integración </a:t>
          </a:r>
          <a:r>
            <a:rPr lang="es-CL" sz="1700" kern="1200" dirty="0" err="1"/>
            <a:t>tecnica</a:t>
          </a:r>
          <a:endParaRPr lang="es-CL" sz="1700" kern="1200" dirty="0"/>
        </a:p>
      </dsp:txBody>
      <dsp:txXfrm>
        <a:off x="1662653" y="2991005"/>
        <a:ext cx="5970840" cy="1359548"/>
      </dsp:txXfrm>
    </dsp:sp>
    <dsp:sp modelId="{7C6A764B-C67C-494C-B90E-7B3C3DDE54A4}">
      <dsp:nvSpPr>
        <dsp:cNvPr id="0" name=""/>
        <dsp:cNvSpPr/>
      </dsp:nvSpPr>
      <dsp:spPr>
        <a:xfrm>
          <a:off x="800061" y="3139087"/>
          <a:ext cx="136685" cy="1087638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2B94C6-A0AC-89AB-20B8-B3C2ED90C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B8E24-1EB4-D811-C6AC-1F466A69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D758-0740-654D-95C7-5C2557348F61}" type="datetimeFigureOut">
              <a:rPr lang="es-ES_tradnl" smtClean="0"/>
              <a:t>30/11/2025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14F57A-8650-562E-96AC-CA07AC04C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98777A-A43B-E149-02D3-C6BC3F81B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E2524-EC0B-5347-9D16-EE3400F9660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917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FC48E-71C3-B448-8946-037788D9B597}" type="datetimeFigureOut">
              <a:rPr lang="es-ES_tradnl" smtClean="0"/>
              <a:t>30/11/2025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69C0-F669-CC43-9359-372BAF62B9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6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6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MX"/>
              <a:t>Nombre de estudiante</a:t>
            </a:r>
            <a:endParaRPr lang="es-CL"/>
          </a:p>
          <a:p>
            <a:pPr lvl="1"/>
            <a:r>
              <a:rPr lang="es-MX"/>
              <a:t>Cargo</a:t>
            </a:r>
            <a:endParaRPr lang="es-CL"/>
          </a:p>
          <a:p>
            <a:pPr lvl="1"/>
            <a:r>
              <a:rPr lang="es-MX"/>
              <a:t>Funciones desempeñadas</a:t>
            </a:r>
            <a:endParaRPr lang="es-CL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45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/>
              <a:t>Objetivos del proyecto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Escribir el Objetivo general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Listar objetivos específicos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Esta </a:t>
            </a:r>
            <a:r>
              <a:rPr lang="es-ES_tradnl" err="1"/>
              <a:t>ppt</a:t>
            </a:r>
            <a:r>
              <a:rPr lang="es-ES_tradnl"/>
              <a:t> pude ser opcional propongo que lo digan junto con sus objetivos en pro del tiempo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86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0E7E5-1724-EBD1-F6C4-53AC1D2B4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204453-1DEB-6A66-385C-867DA3A0E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25CB4E-C3BC-F824-A738-86F055F34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5D4710-D724-00F1-922D-9F66C702F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444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77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Describir la o las herramientas de planificación utilizada y su relación con el proyecto.</a:t>
            </a:r>
          </a:p>
          <a:p>
            <a:r>
              <a:rPr lang="es-CL"/>
              <a:t>Una diapositiva.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>
                <a:solidFill>
                  <a:schemeClr val="bg2">
                    <a:lumMod val="50000"/>
                  </a:schemeClr>
                </a:solidFill>
              </a:rPr>
              <a:t>Utilizar cronograma de inicio, indicando el cumplimiento al término del proyecto </a:t>
            </a:r>
            <a:endParaRPr lang="es-CL" sz="800">
              <a:solidFill>
                <a:schemeClr val="bg2">
                  <a:lumMod val="50000"/>
                </a:schemeClr>
              </a:solidFill>
            </a:endParaRP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01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primer lugar debes considerar que tal como se mencionó anteriormente, la reflexión nos ayuda a ir consolidando nuestras competencias por cuanto somos capaces de situarnos en distintos escenario. En este sentido, se recomienda iniciar la práctica reflexiva con preguntas que te lleven a la comprensión de lo que realizaste y a la relación con otros componentes del centro de práctica en el que te desempeñas, preguntas tales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como: 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¿Entendí las partes de la tarea que me encargaron y cómo se conectaban?,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¿entiendo la importancia de esta tarea en el contexto de la empresa?, 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¿De qué manera esta actividad se relaciona con otras actividades? 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Luego se puede pasar a preguntas más complejas que refieren al análisis y evaluación de lo que se está realizando, con preguntas como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¿Fueron eficaces las estrategias, habilidades o procedimientos que usé para desarrollar la actividad?  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estoy aprendiendo o. aprendí ?  ¿Por qué es importante?</a:t>
            </a:r>
            <a:endParaRPr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Finalmente, es importante reflexionar sobre cómo podría mejorar el desempeño, cómo esto aporta a mi perfil profesional, entre otras. Además de analizar cuáles son los espacios de mejora del centro de práctica y cómo desde su rol como especialista puede aportar.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FE05-B94E-CC4D-AE63-F024CEEF18A6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1E37-06D6-964E-A5DE-22C4D0AFD0A7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E33-D22C-1B4B-8C95-99FF87AE5ACF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54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047F-DDDB-E043-9700-827F2B848BBA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2540-8B8E-EF44-AFDB-CC7FCC242F14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FF-BF31-804C-8957-685D81D1BE15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8FCC-61DD-ED47-953D-48E93003D3C8}" type="datetime1">
              <a:rPr lang="es-CL" smtClean="0"/>
              <a:t>30-11-2025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5B02-1C8A-9149-8F26-44FBF5EF6F5D}" type="datetime1">
              <a:rPr lang="es-CL" smtClean="0"/>
              <a:t>30-11-2025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754D-E427-1845-AA91-7A8F8726F813}" type="datetime1">
              <a:rPr lang="es-CL" smtClean="0"/>
              <a:t>30-11-2025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1242-642C-E546-B2B2-3A10C6B84BE8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0E8C-6969-ED4F-B557-4A13166634B4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59DB-B23C-8F49-9C1B-A431A9325AD5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2A9FD-2796-2B6A-9BDE-A2D7C296976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9"/>
            <a:ext cx="1923566" cy="740488"/>
          </a:xfrm>
          <a:prstGeom prst="rect">
            <a:avLst/>
          </a:prstGeom>
        </p:spPr>
      </p:pic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C3D4805-E575-3883-970B-991A5B6AC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17" y="125589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jpeg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1" y="1082042"/>
            <a:ext cx="12192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“Sitio Web Responsive para Clínica Veterinaria Pucará”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112377" y="2691923"/>
            <a:ext cx="59673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Docente</a:t>
            </a:r>
            <a:endParaRPr sz="186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Marcela Orellana Silva</a:t>
            </a: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alumnos</a:t>
            </a:r>
            <a:endParaRPr sz="186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Jonathan Palma Ulloa 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Renato Olivera Núñez 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Sergio Valdivia Herrera.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Duoc UC Sede San Bernardo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Escuela de Informática y Telecomunicaciones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Ingeniería en Informática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6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-5400000">
            <a:off x="6154970" y="671069"/>
            <a:ext cx="151882" cy="12192001"/>
          </a:xfrm>
          <a:custGeom>
            <a:avLst/>
            <a:gdLst/>
            <a:ahLst/>
            <a:cxnLst/>
            <a:rect l="l" t="t" r="r" b="b"/>
            <a:pathLst>
              <a:path w="587437" h="5624919" extrusionOk="0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43447" t="-3432" r="-23081924" b="-215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E591C29-E947-DEC3-0F91-6B2144B2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61" y="502639"/>
            <a:ext cx="585683" cy="5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0;p2">
            <a:extLst>
              <a:ext uri="{FF2B5EF4-FFF2-40B4-BE49-F238E27FC236}">
                <a16:creationId xmlns:a16="http://schemas.microsoft.com/office/drawing/2014/main" id="{339B78CE-63B1-50C9-6160-E0E6CD2FA087}"/>
              </a:ext>
            </a:extLst>
          </p:cNvPr>
          <p:cNvSpPr txBox="1">
            <a:spLocks/>
          </p:cNvSpPr>
          <p:nvPr/>
        </p:nvSpPr>
        <p:spPr>
          <a:xfrm>
            <a:off x="3668893" y="-3625"/>
            <a:ext cx="4037421" cy="5614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u="sng" dirty="0"/>
              <a:t>PROYECTO “Sitio Web Responsive para Clínica Veterinaria Pucará”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E557-077F-674D-4D42-B405A1F6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CD9F150-ECF4-FE77-CBEC-746E516C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BD0CBB-455C-9DB6-A329-B1B4435C45D2}"/>
              </a:ext>
            </a:extLst>
          </p:cNvPr>
          <p:cNvSpPr txBox="1"/>
          <p:nvPr/>
        </p:nvSpPr>
        <p:spPr>
          <a:xfrm>
            <a:off x="-472169" y="106933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Artefactos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0BD84D-1A62-0FCA-4F50-4709DECDD1FD}"/>
              </a:ext>
            </a:extLst>
          </p:cNvPr>
          <p:cNvSpPr txBox="1"/>
          <p:nvPr/>
        </p:nvSpPr>
        <p:spPr>
          <a:xfrm>
            <a:off x="438150" y="192768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1600" b="1" dirty="0">
                <a:latin typeface="Arial" panose="020B0604020202020204" pitchFamily="34" charset="0"/>
                <a:cs typeface="Arial" panose="020B0604020202020204" pitchFamily="34" charset="0"/>
              </a:rPr>
              <a:t>As-</a:t>
            </a:r>
            <a:r>
              <a:rPr lang="es-CL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00;p2">
            <a:extLst>
              <a:ext uri="{FF2B5EF4-FFF2-40B4-BE49-F238E27FC236}">
                <a16:creationId xmlns:a16="http://schemas.microsoft.com/office/drawing/2014/main" id="{59BF709E-AFDF-3170-86FF-360A562A663E}"/>
              </a:ext>
            </a:extLst>
          </p:cNvPr>
          <p:cNvSpPr txBox="1">
            <a:spLocks/>
          </p:cNvSpPr>
          <p:nvPr/>
        </p:nvSpPr>
        <p:spPr>
          <a:xfrm>
            <a:off x="3566432" y="99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5EB12A-0B62-5004-5169-10025D44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90" y="496124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7BE3A980-F2ED-81AE-3B7D-FA614614F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5123"/>
            <a:ext cx="12192000" cy="35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10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B74C-4777-365E-9B29-E1F37DD7C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8B8D0E4-D304-89FC-D137-9297FC49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D89208-287B-F98B-DEA2-993A1C44EFA7}"/>
              </a:ext>
            </a:extLst>
          </p:cNvPr>
          <p:cNvSpPr txBox="1"/>
          <p:nvPr/>
        </p:nvSpPr>
        <p:spPr>
          <a:xfrm>
            <a:off x="4964742" y="1106842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34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CL" sz="3400" b="1" dirty="0">
                <a:latin typeface="Arial" panose="020B0604020202020204" pitchFamily="34" charset="0"/>
                <a:cs typeface="Arial" panose="020B0604020202020204" pitchFamily="34" charset="0"/>
              </a:rPr>
              <a:t>-Be</a:t>
            </a:r>
          </a:p>
          <a:p>
            <a:pPr>
              <a:buNone/>
            </a:pP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00;p2">
            <a:extLst>
              <a:ext uri="{FF2B5EF4-FFF2-40B4-BE49-F238E27FC236}">
                <a16:creationId xmlns:a16="http://schemas.microsoft.com/office/drawing/2014/main" id="{523E259A-08DC-F0E8-2522-C799758EEA87}"/>
              </a:ext>
            </a:extLst>
          </p:cNvPr>
          <p:cNvSpPr txBox="1">
            <a:spLocks/>
          </p:cNvSpPr>
          <p:nvPr/>
        </p:nvSpPr>
        <p:spPr>
          <a:xfrm>
            <a:off x="3566432" y="99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2F342A-C128-5FB5-6F01-103C4B4A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90" y="496124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7308EA8-2349-D0EB-556E-C46AA75E7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993652"/>
            <a:ext cx="11306175" cy="47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149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C7EE4-B533-1BB0-5722-9ED9B864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F8F518-6BA6-C957-9C40-4B1A84B02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0;p2">
            <a:extLst>
              <a:ext uri="{FF2B5EF4-FFF2-40B4-BE49-F238E27FC236}">
                <a16:creationId xmlns:a16="http://schemas.microsoft.com/office/drawing/2014/main" id="{8D344526-C975-98A2-84BC-35CAF25A2AFD}"/>
              </a:ext>
            </a:extLst>
          </p:cNvPr>
          <p:cNvSpPr txBox="1">
            <a:spLocks/>
          </p:cNvSpPr>
          <p:nvPr/>
        </p:nvSpPr>
        <p:spPr>
          <a:xfrm>
            <a:off x="3566432" y="99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33AA9D-4B91-5E7C-F459-339669D0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90" y="496124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4DAB4C2-05B6-89CE-28CE-AD66F18B2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367102"/>
            <a:ext cx="9925050" cy="54908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90ADDD-91C4-A578-8B6F-93B8564C1385}"/>
              </a:ext>
            </a:extLst>
          </p:cNvPr>
          <p:cNvSpPr txBox="1"/>
          <p:nvPr/>
        </p:nvSpPr>
        <p:spPr>
          <a:xfrm>
            <a:off x="4198681" y="1024132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3400" b="1" dirty="0">
                <a:latin typeface="Arial" panose="020B0604020202020204" pitchFamily="34" charset="0"/>
                <a:cs typeface="Arial" panose="020B0604020202020204" pitchFamily="34" charset="0"/>
              </a:rPr>
              <a:t>Casos de Uso </a:t>
            </a:r>
          </a:p>
          <a:p>
            <a:pPr>
              <a:buNone/>
            </a:pP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7358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4841-FA31-2D8C-DBF5-37586178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C45A0-B54D-A699-D7AD-0FC9218E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C143A6-90E7-2F59-4F1A-D7CAF3F96260}"/>
              </a:ext>
            </a:extLst>
          </p:cNvPr>
          <p:cNvSpPr txBox="1"/>
          <p:nvPr/>
        </p:nvSpPr>
        <p:spPr>
          <a:xfrm>
            <a:off x="-472169" y="106645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y equipo del proyecto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9F2FBC-A9B4-E112-AFE3-9E3A88DB33F1}"/>
              </a:ext>
            </a:extLst>
          </p:cNvPr>
          <p:cNvSpPr txBox="1"/>
          <p:nvPr/>
        </p:nvSpPr>
        <p:spPr>
          <a:xfrm>
            <a:off x="7094417" y="351473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08634F-722A-7955-D7AD-FC944BC87CD6}"/>
              </a:ext>
            </a:extLst>
          </p:cNvPr>
          <p:cNvSpPr txBox="1"/>
          <p:nvPr/>
        </p:nvSpPr>
        <p:spPr>
          <a:xfrm>
            <a:off x="499701" y="1821014"/>
            <a:ext cx="372469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Metodología utilizada (Scrum adaptado)</a:t>
            </a: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Planificación por ciclos semanales.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Reuniones de coordinación según disponibilidad del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Avances iterativos por módulos (cliente, mascotas, fichas, stock,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Validación frecuente con la cliente de la veterinaria.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Ajustes continuos según retroalimentación.</a:t>
            </a:r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5AF9C47D-ED7A-1D7D-38F8-BFBC181A501D}"/>
              </a:ext>
            </a:extLst>
          </p:cNvPr>
          <p:cNvSpPr txBox="1">
            <a:spLocks/>
          </p:cNvSpPr>
          <p:nvPr/>
        </p:nvSpPr>
        <p:spPr>
          <a:xfrm>
            <a:off x="3272679" y="8949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3E6CD3E-7F8E-7689-064C-048FDDE5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03" y="1707940"/>
            <a:ext cx="1315039" cy="13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864A257-2EBD-835B-4CAB-B99B3CD2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453" y="1707940"/>
            <a:ext cx="1271352" cy="12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8A37515-C217-EF56-09F9-B68A38A9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42" y="3960061"/>
            <a:ext cx="1513542" cy="15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BB972BD-35A5-F8B8-FF45-B808B26E5638}"/>
              </a:ext>
            </a:extLst>
          </p:cNvPr>
          <p:cNvSpPr txBox="1"/>
          <p:nvPr/>
        </p:nvSpPr>
        <p:spPr>
          <a:xfrm>
            <a:off x="6263967" y="3123618"/>
            <a:ext cx="2636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Jonathan Palma – Scrum  Master / Jefe de proyecto.</a:t>
            </a:r>
            <a:endParaRPr lang="es-ES" b="0" dirty="0">
              <a:effectLst/>
            </a:endParaRPr>
          </a:p>
          <a:p>
            <a:pPr>
              <a:buNone/>
            </a:pPr>
            <a:br>
              <a:rPr lang="es-ES" dirty="0"/>
            </a:br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995EBA4-EB63-A18B-E6CA-F9B73A47865B}"/>
              </a:ext>
            </a:extLst>
          </p:cNvPr>
          <p:cNvSpPr txBox="1"/>
          <p:nvPr/>
        </p:nvSpPr>
        <p:spPr>
          <a:xfrm>
            <a:off x="9459546" y="3160678"/>
            <a:ext cx="2481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Sergio Valdivia –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Backend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Base de Datos.</a:t>
            </a:r>
            <a:endParaRPr lang="es-ES" b="0" dirty="0">
              <a:effectLst/>
            </a:endParaRPr>
          </a:p>
          <a:p>
            <a:pPr>
              <a:buNone/>
            </a:pPr>
            <a:br>
              <a:rPr lang="es-ES" dirty="0"/>
            </a:b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4BCF307-DC3B-BB34-C40F-F1763C575936}"/>
              </a:ext>
            </a:extLst>
          </p:cNvPr>
          <p:cNvSpPr txBox="1"/>
          <p:nvPr/>
        </p:nvSpPr>
        <p:spPr>
          <a:xfrm>
            <a:off x="7948553" y="5585904"/>
            <a:ext cx="2195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Renato Olivera – </a:t>
            </a:r>
            <a:r>
              <a:rPr lang="es-CL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Frontend</a:t>
            </a: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Diseño UX.</a:t>
            </a:r>
            <a:endParaRPr lang="es-CL" b="0" dirty="0">
              <a:effectLst/>
            </a:endParaRPr>
          </a:p>
          <a:p>
            <a:pPr>
              <a:buNone/>
            </a:pPr>
            <a:br>
              <a:rPr lang="es-CL" dirty="0"/>
            </a:br>
            <a:endParaRPr lang="es-CL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5327564-AF05-2633-E496-74EFC99E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47" y="535638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0116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257499" y="999729"/>
            <a:ext cx="121919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Planificación o Cronograma del proyecto o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Sprints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F3769B-357D-86FC-877D-2D91E134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78" y="1547160"/>
            <a:ext cx="7314447" cy="5201740"/>
          </a:xfrm>
          <a:prstGeom prst="rect">
            <a:avLst/>
          </a:prstGeom>
        </p:spPr>
      </p:pic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B28ED10E-ABAE-8FDA-E350-310616FFAD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35828" y="735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PROYECTO “Sitio Web Responsive para Clínica Veterinaria Pucará”</a:t>
            </a:r>
            <a:endParaRPr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A47539C-3D59-63CF-2853-E05D3129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86" y="445470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A72F-3A41-8885-1F63-DB7E7A57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2521CDE-6D7E-508B-B65E-B05F1B5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A6F3AF-FE77-ACA5-0FFD-B0989DAA3CDC}"/>
              </a:ext>
            </a:extLst>
          </p:cNvPr>
          <p:cNvSpPr txBox="1"/>
          <p:nvPr/>
        </p:nvSpPr>
        <p:spPr>
          <a:xfrm>
            <a:off x="-242142" y="103916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Arquitectura  y tecnologías del proyecto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3E4736-B154-EF9E-D666-CA306A629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418" y="2864206"/>
            <a:ext cx="2122714" cy="14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5589E14-B158-028D-BFB9-7B36EA60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09" y="1715027"/>
            <a:ext cx="1713720" cy="12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EDB530-6D05-E109-8722-57AA8842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01" y="2808624"/>
            <a:ext cx="2122714" cy="21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D8052C7-88A5-239B-E5D4-AF78E31D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275" y="4678957"/>
            <a:ext cx="1483754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83CC8AA8-36A6-40FF-A830-F058CE2E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472" y="4788912"/>
            <a:ext cx="1693000" cy="9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8DFD8D5-9F40-05FD-5862-471E65F32E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79" y="1797976"/>
            <a:ext cx="1693000" cy="1066230"/>
          </a:xfrm>
          <a:prstGeom prst="rect">
            <a:avLst/>
          </a:prstGeom>
        </p:spPr>
      </p:pic>
      <p:sp>
        <p:nvSpPr>
          <p:cNvPr id="15" name="Google Shape;100;p2">
            <a:extLst>
              <a:ext uri="{FF2B5EF4-FFF2-40B4-BE49-F238E27FC236}">
                <a16:creationId xmlns:a16="http://schemas.microsoft.com/office/drawing/2014/main" id="{365CDE1B-22F3-3FFB-DE3A-8ADA923CF8FA}"/>
              </a:ext>
            </a:extLst>
          </p:cNvPr>
          <p:cNvSpPr txBox="1">
            <a:spLocks/>
          </p:cNvSpPr>
          <p:nvPr/>
        </p:nvSpPr>
        <p:spPr>
          <a:xfrm>
            <a:off x="3685509" y="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3D1D60D-C66D-C4E4-268B-B6036959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391695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74574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8639-03C5-D58D-1F1D-5E4D4AFF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F5DB135-1A66-AA11-0336-4C6FE9B5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52E035-AF46-587F-0B44-EF7FC3D908A3}"/>
              </a:ext>
            </a:extLst>
          </p:cNvPr>
          <p:cNvSpPr txBox="1"/>
          <p:nvPr/>
        </p:nvSpPr>
        <p:spPr>
          <a:xfrm>
            <a:off x="185058" y="2078604"/>
            <a:ext cx="43325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</a:rPr>
              <a:t>Vista global de la arquitectura del sistema.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</a:rPr>
              <a:t>Actores principales y su interacción con la plataforma.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</a:rPr>
              <a:t>Separación entre </a:t>
            </a:r>
            <a:r>
              <a:rPr lang="es-CL" altLang="es-CL" sz="1600" dirty="0" err="1">
                <a:latin typeface="Arial" panose="020B0604020202020204" pitchFamily="34" charset="0"/>
              </a:rPr>
              <a:t>frontend</a:t>
            </a:r>
            <a:r>
              <a:rPr lang="es-CL" altLang="es-CL" sz="1600" dirty="0">
                <a:latin typeface="Arial" panose="020B0604020202020204" pitchFamily="34" charset="0"/>
              </a:rPr>
              <a:t> (</a:t>
            </a:r>
            <a:r>
              <a:rPr lang="es-CL" altLang="es-CL" sz="1600" dirty="0" err="1">
                <a:latin typeface="Arial" panose="020B0604020202020204" pitchFamily="34" charset="0"/>
              </a:rPr>
              <a:t>React</a:t>
            </a:r>
            <a:r>
              <a:rPr lang="es-CL" altLang="es-CL" sz="1600" dirty="0">
                <a:latin typeface="Arial" panose="020B0604020202020204" pitchFamily="34" charset="0"/>
              </a:rPr>
              <a:t>) y </a:t>
            </a:r>
            <a:r>
              <a:rPr lang="es-CL" altLang="es-CL" sz="1600" dirty="0" err="1">
                <a:latin typeface="Arial" panose="020B0604020202020204" pitchFamily="34" charset="0"/>
              </a:rPr>
              <a:t>backend</a:t>
            </a:r>
            <a:r>
              <a:rPr lang="es-CL" altLang="es-CL" sz="1600" dirty="0">
                <a:latin typeface="Arial" panose="020B0604020202020204" pitchFamily="34" charset="0"/>
              </a:rPr>
              <a:t> (Spring </a:t>
            </a:r>
            <a:r>
              <a:rPr lang="es-CL" altLang="es-CL" sz="1600" dirty="0" err="1">
                <a:latin typeface="Arial" panose="020B0604020202020204" pitchFamily="34" charset="0"/>
              </a:rPr>
              <a:t>Boot</a:t>
            </a:r>
            <a:r>
              <a:rPr lang="es-CL" altLang="es-CL" sz="1600" dirty="0">
                <a:latin typeface="Arial" panose="020B0604020202020204" pitchFamily="34" charset="0"/>
              </a:rPr>
              <a:t>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</a:rPr>
              <a:t>Conexión con la base de datos e integraciones externas.</a:t>
            </a:r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B1B73CB1-9C5C-AE10-EE57-1EE050F28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01" y="912158"/>
            <a:ext cx="5614466" cy="5945842"/>
          </a:xfrm>
          <a:prstGeom prst="rect">
            <a:avLst/>
          </a:prstGeom>
        </p:spPr>
      </p:pic>
      <p:sp>
        <p:nvSpPr>
          <p:cNvPr id="11" name="Google Shape;100;p2">
            <a:extLst>
              <a:ext uri="{FF2B5EF4-FFF2-40B4-BE49-F238E27FC236}">
                <a16:creationId xmlns:a16="http://schemas.microsoft.com/office/drawing/2014/main" id="{971817DC-1CF9-CAEF-DAB0-90F4DF666C1F}"/>
              </a:ext>
            </a:extLst>
          </p:cNvPr>
          <p:cNvSpPr txBox="1">
            <a:spLocks/>
          </p:cNvSpPr>
          <p:nvPr/>
        </p:nvSpPr>
        <p:spPr>
          <a:xfrm>
            <a:off x="3685509" y="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007D54F-D91D-9B8E-5C3C-AA1283A3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382636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6967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457200" y="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pic>
        <p:nvPicPr>
          <p:cNvPr id="4" name="Imagen 3" descr="Diagrama, Word&#10;&#10;El contenido generado por IA puede ser incorrecto.">
            <a:extLst>
              <a:ext uri="{FF2B5EF4-FFF2-40B4-BE49-F238E27FC236}">
                <a16:creationId xmlns:a16="http://schemas.microsoft.com/office/drawing/2014/main" id="{5467C756-CDCF-B0A6-036B-14B23E3E0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41" y="785352"/>
            <a:ext cx="8131532" cy="58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ED60-6D9C-9328-B742-A7D21731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53CCC0-828C-D7F0-B514-4384DE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F859BD-0021-8FB6-3052-80BE144EA131}"/>
              </a:ext>
            </a:extLst>
          </p:cNvPr>
          <p:cNvSpPr txBox="1"/>
          <p:nvPr/>
        </p:nvSpPr>
        <p:spPr>
          <a:xfrm>
            <a:off x="-96394" y="38766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Resultados del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58C567-2069-2D23-CEAF-3A6CB140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427" y="3876196"/>
            <a:ext cx="2925447" cy="26869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0747A6-467B-D903-3349-C805FC59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32" y="4043502"/>
            <a:ext cx="4317500" cy="25196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E3B8FF-4D65-6E9A-297B-646E82A3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32" y="1090913"/>
            <a:ext cx="8934390" cy="26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9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DEMOSTRACIÓN DEL RESULTADO DEL PROYECTO</a:t>
            </a:r>
          </a:p>
          <a:p>
            <a:pPr algn="ctr"/>
            <a:r>
              <a:rPr lang="es-MX" sz="2400">
                <a:solidFill>
                  <a:schemeClr val="bg2">
                    <a:lumMod val="50000"/>
                  </a:schemeClr>
                </a:solidFill>
              </a:rPr>
              <a:t>*Exposición del sistema o producto generado </a:t>
            </a:r>
            <a:endParaRPr lang="es-CL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100;p2">
            <a:extLst>
              <a:ext uri="{FF2B5EF4-FFF2-40B4-BE49-F238E27FC236}">
                <a16:creationId xmlns:a16="http://schemas.microsoft.com/office/drawing/2014/main" id="{B2A7F5FC-0502-3E50-5A1B-18D4261264BA}"/>
              </a:ext>
            </a:extLst>
          </p:cNvPr>
          <p:cNvSpPr txBox="1">
            <a:spLocks/>
          </p:cNvSpPr>
          <p:nvPr/>
        </p:nvSpPr>
        <p:spPr>
          <a:xfrm>
            <a:off x="3685509" y="249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8FF96A-F802-57F4-3010-633ACD5B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477886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081562"/>
              </p:ext>
            </p:extLst>
          </p:nvPr>
        </p:nvGraphicFramePr>
        <p:xfrm>
          <a:off x="4121026" y="1253723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79059BE-6991-0F24-715B-E4EB5A50C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7D6AEB-FF7F-D447-1CA4-E0AB0DFA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52" y="546443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Hombre con camisa y corbata&#10;&#10;El contenido generado por IA puede ser incorrecto.">
            <a:extLst>
              <a:ext uri="{FF2B5EF4-FFF2-40B4-BE49-F238E27FC236}">
                <a16:creationId xmlns:a16="http://schemas.microsoft.com/office/drawing/2014/main" id="{F0A4E04B-1ED1-12C0-1A27-B8F6C4CCEC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66" y="4325620"/>
            <a:ext cx="1200329" cy="1200329"/>
          </a:xfrm>
          <a:prstGeom prst="rect">
            <a:avLst/>
          </a:prstGeom>
        </p:spPr>
      </p:pic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90A105C8-8236-91FD-547E-1745BEF621EF}"/>
              </a:ext>
            </a:extLst>
          </p:cNvPr>
          <p:cNvSpPr txBox="1">
            <a:spLocks/>
          </p:cNvSpPr>
          <p:nvPr/>
        </p:nvSpPr>
        <p:spPr>
          <a:xfrm>
            <a:off x="3475494" y="5972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4" name="Imagen 13" descr="Un hombre en traje posando para fotografia&#10;&#10;El contenido generado por IA puede ser incorrecto.">
            <a:extLst>
              <a:ext uri="{FF2B5EF4-FFF2-40B4-BE49-F238E27FC236}">
                <a16:creationId xmlns:a16="http://schemas.microsoft.com/office/drawing/2014/main" id="{0ED7E297-1095-7B89-7D49-EE37B2984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09" y="1372344"/>
            <a:ext cx="1406865" cy="11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7E6FF-0E2F-3EBF-4EEB-8BEE5633F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030713-5193-4193-6831-38D1064B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734F2E2-DF9C-43D5-BCDC-72EB6562D0FB}"/>
              </a:ext>
            </a:extLst>
          </p:cNvPr>
          <p:cNvSpPr txBox="1"/>
          <p:nvPr/>
        </p:nvSpPr>
        <p:spPr>
          <a:xfrm>
            <a:off x="2904802" y="1138386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4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APORTES Y BENEFICIOS</a:t>
            </a:r>
          </a:p>
          <a:p>
            <a:pPr>
              <a:lnSpc>
                <a:spcPts val="4799"/>
              </a:lnSpc>
            </a:pPr>
            <a:endParaRPr lang="en-US" sz="4400" b="1" dirty="0">
              <a:solidFill>
                <a:srgbClr val="252525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EFF127-1BE7-D79F-6785-2D06A8ACDBFC}"/>
              </a:ext>
            </a:extLst>
          </p:cNvPr>
          <p:cNvSpPr txBox="1"/>
          <p:nvPr/>
        </p:nvSpPr>
        <p:spPr>
          <a:xfrm>
            <a:off x="414338" y="1661725"/>
            <a:ext cx="70008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s-ES" dirty="0"/>
            </a:b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Aportes del proyecto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Digitalización completa del flujo clínico.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Información ordenada, trazable y centralizada.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Procesos estandarizados para el personal.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Base tecnológica escalable para futuras mejoras</a:t>
            </a:r>
            <a:r>
              <a:rPr lang="es-ES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A029-7F34-93E5-E379-42E93C5706AA}"/>
              </a:ext>
            </a:extLst>
          </p:cNvPr>
          <p:cNvSpPr txBox="1"/>
          <p:nvPr/>
        </p:nvSpPr>
        <p:spPr>
          <a:xfrm>
            <a:off x="6298406" y="2246500"/>
            <a:ext cx="7548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Beneficios generados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Reducción de errores y pérdida de datos.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Mayor rapidez en atención y administración.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Mejor experiencia para clientes y veterinarios.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Mayor control sobre stock, citas y fichas clínicas.</a:t>
            </a:r>
          </a:p>
        </p:txBody>
      </p:sp>
      <p:sp>
        <p:nvSpPr>
          <p:cNvPr id="8" name="Google Shape;100;p2">
            <a:extLst>
              <a:ext uri="{FF2B5EF4-FFF2-40B4-BE49-F238E27FC236}">
                <a16:creationId xmlns:a16="http://schemas.microsoft.com/office/drawing/2014/main" id="{DADE8E4C-6CFF-3E67-EA44-3456C6E2BAA6}"/>
              </a:ext>
            </a:extLst>
          </p:cNvPr>
          <p:cNvSpPr txBox="1">
            <a:spLocks/>
          </p:cNvSpPr>
          <p:nvPr/>
        </p:nvSpPr>
        <p:spPr>
          <a:xfrm>
            <a:off x="3685509" y="249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377022-967D-F17C-63DC-57C8BA02C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477886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95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-60250" y="106356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8E3619-6170-1513-7623-70D0B5656B45}"/>
              </a:ext>
            </a:extLst>
          </p:cNvPr>
          <p:cNvSpPr txBox="1"/>
          <p:nvPr/>
        </p:nvSpPr>
        <p:spPr>
          <a:xfrm>
            <a:off x="637509" y="26656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Obstáculos presentados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Coordinación de tiempos por trabajo y responsabilidades familiares.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Limitación para usar hosting externo por temas de presupuesto.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Ajustes técnicos en la integración del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Google Shape;100;p2">
            <a:extLst>
              <a:ext uri="{FF2B5EF4-FFF2-40B4-BE49-F238E27FC236}">
                <a16:creationId xmlns:a16="http://schemas.microsoft.com/office/drawing/2014/main" id="{CF5013A5-B95A-FFF4-4A1B-01BF35C454CE}"/>
              </a:ext>
            </a:extLst>
          </p:cNvPr>
          <p:cNvSpPr txBox="1">
            <a:spLocks/>
          </p:cNvSpPr>
          <p:nvPr/>
        </p:nvSpPr>
        <p:spPr>
          <a:xfrm>
            <a:off x="3685509" y="249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C3598C-BE6C-CBEA-AC4E-4144CF69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477886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ALCANCES Y LIMITACIONES">
            <a:extLst>
              <a:ext uri="{FF2B5EF4-FFF2-40B4-BE49-F238E27FC236}">
                <a16:creationId xmlns:a16="http://schemas.microsoft.com/office/drawing/2014/main" id="{8CFF5F5F-EE26-BEA9-63F0-7071A0BB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418693"/>
            <a:ext cx="3733427" cy="247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80FE-5B36-27E7-66FF-917CF829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4742654-C0DA-AEDE-9A35-74A12E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8636DA-9441-117F-C062-E406B7FF00F8}"/>
              </a:ext>
            </a:extLst>
          </p:cNvPr>
          <p:cNvSpPr txBox="1"/>
          <p:nvPr/>
        </p:nvSpPr>
        <p:spPr>
          <a:xfrm>
            <a:off x="961702" y="1431052"/>
            <a:ext cx="12191999" cy="62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400" b="1" dirty="0">
                <a:solidFill>
                  <a:srgbClr val="252525"/>
                </a:solidFill>
                <a:latin typeface="Arial" panose="020B0604020202020204" pitchFamily="34" charset="0"/>
                <a:ea typeface="Now Bold"/>
                <a:cs typeface="Arial" panose="020B0604020202020204" pitchFamily="34" charset="0"/>
                <a:sym typeface="Now Bold"/>
              </a:rPr>
              <a:t>INNOVACIÓN, FACTIBILIDAD Y VIABILIDAD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61FD1E-19F2-6101-8B1D-84ACD3D4F364}"/>
              </a:ext>
            </a:extLst>
          </p:cNvPr>
          <p:cNvSpPr txBox="1"/>
          <p:nvPr/>
        </p:nvSpPr>
        <p:spPr>
          <a:xfrm>
            <a:off x="90165" y="2753179"/>
            <a:ext cx="38960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Digitalización completa de procesos           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manuales.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Arquitectura moderna 4+1 con 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tecnologías actuales.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Plataforma responsiva y modular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adaptable a otras clínicas.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2F0ABB-D602-51E6-87C1-F4A2900C24D2}"/>
              </a:ext>
            </a:extLst>
          </p:cNvPr>
          <p:cNvSpPr txBox="1"/>
          <p:nvPr/>
        </p:nvSpPr>
        <p:spPr>
          <a:xfrm>
            <a:off x="3998119" y="2772099"/>
            <a:ext cx="41957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Factibilidad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Desarrollo 100% funcional en entorno local.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Requiere recursos accesibles 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   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Spring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PostgreSQL).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Mantenible por cualquier equipo con 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conocimientos estándar.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447B05-66D9-1479-EF1A-7E09F04A66C4}"/>
              </a:ext>
            </a:extLst>
          </p:cNvPr>
          <p:cNvSpPr txBox="1"/>
          <p:nvPr/>
        </p:nvSpPr>
        <p:spPr>
          <a:xfrm>
            <a:off x="8396288" y="2772099"/>
            <a:ext cx="37957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Viabilidad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Escalable a hosting futuro sin rehacer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el sistema.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Puede incorporar módulos adicionales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(pagos, recordatorios, facturación).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Genera ahorro operativo y mejora la 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gestión clínica.</a:t>
            </a:r>
          </a:p>
        </p:txBody>
      </p:sp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CA94CD06-5587-83C7-FF8F-B692AF4E9A4D}"/>
              </a:ext>
            </a:extLst>
          </p:cNvPr>
          <p:cNvSpPr txBox="1">
            <a:spLocks/>
          </p:cNvSpPr>
          <p:nvPr/>
        </p:nvSpPr>
        <p:spPr>
          <a:xfrm>
            <a:off x="3685509" y="249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2086A54-EF26-DC9E-BAF7-B62007A5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477886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3307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799896" y="964017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  <a:endParaRPr lang="en-US" sz="2666" b="1" dirty="0">
              <a:solidFill>
                <a:srgbClr val="252525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1D4BC0A-987E-9F95-4DC8-97CE9E10F497}"/>
              </a:ext>
            </a:extLst>
          </p:cNvPr>
          <p:cNvSpPr txBox="1"/>
          <p:nvPr/>
        </p:nvSpPr>
        <p:spPr>
          <a:xfrm>
            <a:off x="95250" y="204385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Privacidad y seguridad</a:t>
            </a:r>
          </a:p>
          <a:p>
            <a:pPr>
              <a:buNone/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Acceso controlado mediante roles (Administrador / Asistente).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Autenticación y validación de credenciales.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de datos en PostgreSQL.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Buenas prácticas básicas en manejo de información clínica.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937CE4D-4866-2F73-8FBE-CC4AC2B1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638301"/>
            <a:ext cx="5922224" cy="32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FB51-F87D-FF3C-7385-348E847D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1E8D6BCD-4A94-5CB2-5AFA-6C51F754ADEA}"/>
              </a:ext>
            </a:extLst>
          </p:cNvPr>
          <p:cNvSpPr txBox="1"/>
          <p:nvPr/>
        </p:nvSpPr>
        <p:spPr>
          <a:xfrm>
            <a:off x="3092858" y="199792"/>
            <a:ext cx="7425583" cy="64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200" b="1" dirty="0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</a:t>
            </a:r>
            <a:r>
              <a:rPr lang="en-US" sz="3200" b="1" dirty="0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Sustentabilidad</a:t>
            </a:r>
            <a:endParaRPr lang="en-US" sz="3200" b="1" dirty="0">
              <a:solidFill>
                <a:srgbClr val="001D5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A1D4EE-9B33-CB12-C865-3CD610A40569}"/>
              </a:ext>
            </a:extLst>
          </p:cNvPr>
          <p:cNvSpPr txBox="1"/>
          <p:nvPr/>
        </p:nvSpPr>
        <p:spPr>
          <a:xfrm>
            <a:off x="220626" y="1209675"/>
            <a:ext cx="5380001" cy="46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1867" i="1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endParaRPr lang="es-ES" sz="1667" dirty="0"/>
          </a:p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Modelo de sustentabilidad</a:t>
            </a: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Arquitectura modular: facilita mantenimiento y mejoras.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Documentación completa para continuidad del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Preparado para migrar a hosting cuando sea necesario.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Escalable para agregar nuevos módulos (pagos, recordatorios, facturación).</a:t>
            </a:r>
          </a:p>
          <a:p>
            <a:pPr algn="just"/>
            <a:br>
              <a:rPr lang="es-ES" sz="1667" dirty="0"/>
            </a:br>
            <a:br>
              <a:rPr lang="es-ES" sz="1667" dirty="0"/>
            </a:br>
            <a:endParaRPr lang="es-ES" sz="1667" b="1" i="1" dirty="0">
              <a:solidFill>
                <a:srgbClr val="FF0000"/>
              </a:solidFill>
            </a:endParaRPr>
          </a:p>
        </p:txBody>
      </p:sp>
      <p:pic>
        <p:nvPicPr>
          <p:cNvPr id="21506" name="Picture 2" descr="▷ Tecnología sostenible: beneficios y ejemplos | Esade">
            <a:extLst>
              <a:ext uri="{FF2B5EF4-FFF2-40B4-BE49-F238E27FC236}">
                <a16:creationId xmlns:a16="http://schemas.microsoft.com/office/drawing/2014/main" id="{50FA46F7-5412-551D-48E2-8708866F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0" y="1457324"/>
            <a:ext cx="5976169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7831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8F8C-AE5E-A25B-04CC-CE079695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2E0E426-A6AD-3BB4-073B-1F0B53652C2A}"/>
              </a:ext>
            </a:extLst>
          </p:cNvPr>
          <p:cNvSpPr txBox="1"/>
          <p:nvPr/>
        </p:nvSpPr>
        <p:spPr>
          <a:xfrm>
            <a:off x="813375" y="934220"/>
            <a:ext cx="7425583" cy="64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200" b="1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32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200" b="1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Negocio</a:t>
            </a:r>
            <a:endParaRPr lang="en-US" sz="3200" b="1">
              <a:solidFill>
                <a:srgbClr val="001D5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FDB3D8-93F2-EDA4-FCBA-8CEB76A72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96007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Qué es: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Plataforma web que digitaliza la gestión clínica y administrativa de una veterinaria.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0809F-56DE-72A3-DC2F-53171638985F}"/>
              </a:ext>
            </a:extLst>
          </p:cNvPr>
          <p:cNvSpPr txBox="1"/>
          <p:nvPr/>
        </p:nvSpPr>
        <p:spPr>
          <a:xfrm>
            <a:off x="371475" y="2026873"/>
            <a:ext cx="61150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Diferenciación: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Sistema hecho a medida, moderno, liviano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L" altLang="es-CL" sz="1600" dirty="0">
                <a:latin typeface="Arial" panose="020B0604020202020204" pitchFamily="34" charset="0"/>
              </a:rPr>
              <a:t>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escalable para clínicas pequeñas y medianas.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quién: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Clínicas veterinarias que operan con procesos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 entregado: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Orden, trazabilidad, rapidez y reducción 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L" altLang="es-CL" sz="1600" dirty="0">
                <a:latin typeface="Arial" panose="020B0604020202020204" pitchFamily="34" charset="0"/>
              </a:rPr>
              <a:t>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Impacto económico: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Ahorro de tiempo en administración,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L" altLang="es-CL" sz="1600" dirty="0">
                <a:latin typeface="Arial" panose="020B0604020202020204" pitchFamily="34" charset="0"/>
              </a:rPr>
              <a:t>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menos pérdidas de información y mayor eficiencia operativa</a:t>
            </a:r>
            <a:endParaRPr lang="es-CL" sz="16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EF45880-C7BA-F59E-70B6-1D5A0C63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1688306"/>
            <a:ext cx="5307915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1375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342-18FA-B98C-80A6-30D72200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418AE1-A4AD-D529-EE1F-4C3BEB35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DEDDB-F1AE-3849-D380-CFCCE6605F38}"/>
              </a:ext>
            </a:extLst>
          </p:cNvPr>
          <p:cNvSpPr txBox="1"/>
          <p:nvPr/>
        </p:nvSpPr>
        <p:spPr>
          <a:xfrm>
            <a:off x="0" y="91159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37B9F-2BAB-6CA1-E807-C5A9B54E915E}"/>
              </a:ext>
            </a:extLst>
          </p:cNvPr>
          <p:cNvSpPr txBox="1"/>
          <p:nvPr/>
        </p:nvSpPr>
        <p:spPr>
          <a:xfrm>
            <a:off x="404703" y="1681035"/>
            <a:ext cx="51959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proyecto digitaliza procesos críticos con un impacto real en la operación de la clínica.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La solución mejora la precisión, trazabilidad y eficiencia del trabajo veterinario.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sistema establece una base sólida para evolucionar hacia una plataforma completa.</a:t>
            </a:r>
          </a:p>
        </p:txBody>
      </p:sp>
      <p:pic>
        <p:nvPicPr>
          <p:cNvPr id="22532" name="Picture 4" descr="Icono De Concepto De Resultados Significa Rendimiento O EvaluaciÃ³n De  Conclusiones - IlustraciÃ³n 3d Stock de ilustración - Ilustración de  gravamen, impacto: 160718430">
            <a:extLst>
              <a:ext uri="{FF2B5EF4-FFF2-40B4-BE49-F238E27FC236}">
                <a16:creationId xmlns:a16="http://schemas.microsoft.com/office/drawing/2014/main" id="{7C64A101-99DC-D244-53D0-E390E437F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7" y="1824294"/>
            <a:ext cx="4872038" cy="365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33882B4C-B3E1-A0E9-7F67-186F58EE9202}"/>
              </a:ext>
            </a:extLst>
          </p:cNvPr>
          <p:cNvSpPr txBox="1">
            <a:spLocks/>
          </p:cNvSpPr>
          <p:nvPr/>
        </p:nvSpPr>
        <p:spPr>
          <a:xfrm>
            <a:off x="3685509" y="249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BE1D56F-16C5-057A-B4BE-02F4F3DB4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67" y="407219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615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4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/>
        </p:nvSpPr>
        <p:spPr>
          <a:xfrm>
            <a:off x="1" y="720918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ftr" idx="11"/>
          </p:nvPr>
        </p:nvSpPr>
        <p:spPr>
          <a:xfrm>
            <a:off x="3790627" y="170482"/>
            <a:ext cx="4114800" cy="3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/>
              <a:t>PROYECTO “Sitio Web Responsive para Clínica Veterinaria Pucará”</a:t>
            </a:r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>
            <a:off x="917423" y="1842643"/>
            <a:ext cx="10486576" cy="3298433"/>
            <a:chOff x="-1" y="0"/>
            <a:chExt cx="10486576" cy="3298433"/>
          </a:xfrm>
        </p:grpSpPr>
        <p:sp>
          <p:nvSpPr>
            <p:cNvPr id="204" name="Google Shape;204;p14"/>
            <p:cNvSpPr/>
            <p:nvPr/>
          </p:nvSpPr>
          <p:spPr>
            <a:xfrm rot="16200000">
              <a:off x="1772859" y="-1772859"/>
              <a:ext cx="1632856" cy="5178576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4"/>
            <p:cNvSpPr txBox="1"/>
            <p:nvPr/>
          </p:nvSpPr>
          <p:spPr>
            <a:xfrm>
              <a:off x="-1" y="1"/>
              <a:ext cx="5178576" cy="1224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177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Perfil de egreso</a:t>
              </a:r>
            </a:p>
            <a:p>
              <a:pPr algn="ctr">
                <a:lnSpc>
                  <a:spcPct val="90000"/>
                </a:lnSpc>
                <a:spcBef>
                  <a:spcPts val="875"/>
                </a:spcBef>
                <a:buClr>
                  <a:schemeClr val="lt1"/>
                </a:buClr>
                <a:buSzPts val="2500"/>
              </a:pPr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Aplicamos pensamiento crítico, trabajo en equipo y herramientas propias del rol de desarrollador.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5178576" y="0"/>
              <a:ext cx="5178576" cy="1632856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 txBox="1"/>
            <p:nvPr/>
          </p:nvSpPr>
          <p:spPr>
            <a:xfrm>
              <a:off x="5178576" y="0"/>
              <a:ext cx="5178576" cy="1224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177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endParaRPr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lang="es-CL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Intereses profesionales</a:t>
              </a:r>
            </a:p>
            <a:p>
              <a:pPr algn="ctr">
                <a:lnSpc>
                  <a:spcPct val="90000"/>
                </a:lnSpc>
                <a:spcBef>
                  <a:spcPts val="875"/>
                </a:spcBef>
                <a:buClr>
                  <a:schemeClr val="lt1"/>
                </a:buClr>
                <a:buSzPts val="2500"/>
              </a:pPr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Fortalecimos competencias en desarrollo web, arquitectura y trabajo con clientes reales.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lang="es-CL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 rot="10800000">
              <a:off x="0" y="1632856"/>
              <a:ext cx="5178576" cy="1632856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 txBox="1"/>
            <p:nvPr/>
          </p:nvSpPr>
          <p:spPr>
            <a:xfrm>
              <a:off x="0" y="1738252"/>
              <a:ext cx="5178576" cy="152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177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lang="es-CL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Obstáculos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lang="es-CL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Compatibilizar estudio, trabajo y familia.</a:t>
              </a:r>
            </a:p>
            <a:p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Ajustar la comunicación interna y organización del equipo</a:t>
              </a:r>
              <a:r>
                <a:rPr lang="es-ES" sz="2800" dirty="0"/>
                <a:t>.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 rot="5400000">
              <a:off x="6951435" y="-140003"/>
              <a:ext cx="1632856" cy="5178576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 txBox="1"/>
            <p:nvPr/>
          </p:nvSpPr>
          <p:spPr>
            <a:xfrm>
              <a:off x="5307975" y="2073833"/>
              <a:ext cx="5178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177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CL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Aporte</a:t>
              </a:r>
            </a:p>
            <a:p>
              <a:pPr algn="ctr">
                <a:lnSpc>
                  <a:spcPct val="90000"/>
                </a:lnSpc>
                <a:buClr>
                  <a:schemeClr val="lt1"/>
                </a:buClr>
                <a:buSzPts val="2500"/>
              </a:pPr>
              <a:r>
                <a:rPr lang="es-ES" dirty="0"/>
                <a:t>Responsabilidad, compromiso y capacidad de resolver problemas técnicos en conjunto.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3625003" y="1224642"/>
              <a:ext cx="3107145" cy="81642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EE0B3"/>
                </a:gs>
                <a:gs pos="50000">
                  <a:srgbClr val="FFDBA2"/>
                </a:gs>
                <a:gs pos="100000">
                  <a:srgbClr val="E3C287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 txBox="1"/>
            <p:nvPr/>
          </p:nvSpPr>
          <p:spPr>
            <a:xfrm>
              <a:off x="3664858" y="1264497"/>
              <a:ext cx="3027435" cy="736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s-CL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Reflexión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FB496-EC21-381C-224C-5030B8CD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C29CB3-921A-B5F0-802B-6DB6468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F04551-2CD8-3F76-B777-C23B9F8DDD02}"/>
              </a:ext>
            </a:extLst>
          </p:cNvPr>
          <p:cNvSpPr txBox="1"/>
          <p:nvPr/>
        </p:nvSpPr>
        <p:spPr>
          <a:xfrm>
            <a:off x="-428625" y="804071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/>
              <a:t>ANEXOS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43B80C5-0531-CD8B-2A76-001459CA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8554A5-DEC3-7D36-A2D3-BC933D883577}"/>
              </a:ext>
            </a:extLst>
          </p:cNvPr>
          <p:cNvSpPr txBox="1"/>
          <p:nvPr/>
        </p:nvSpPr>
        <p:spPr>
          <a:xfrm>
            <a:off x="2400300" y="275762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b="1" dirty="0"/>
              <a:t>Anexos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Acta de constitución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Requerimientos (RF / RNF)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Historias de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Casos de uso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Diagramas BPMN (AS-IS / TO-BE)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Vistas de arquitectura 4+1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Mockups y pantallas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Matriz RACI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Planificación detallada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dirty="0"/>
              <a:t>Modelo </a:t>
            </a:r>
            <a:r>
              <a:rPr lang="es-CL" dirty="0" err="1"/>
              <a:t>Canvas</a:t>
            </a:r>
            <a:r>
              <a:rPr lang="es-CL" dirty="0"/>
              <a:t> completo</a:t>
            </a:r>
          </a:p>
        </p:txBody>
      </p:sp>
    </p:spTree>
    <p:extLst>
      <p:ext uri="{BB962C8B-B14F-4D97-AF65-F5344CB8AC3E}">
        <p14:creationId xmlns:p14="http://schemas.microsoft.com/office/powerpoint/2010/main" val="399777387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0190D99-6462-D075-A029-8F6592FA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07ABA7-380A-39CD-3A5E-BEFD00A8867D}"/>
              </a:ext>
            </a:extLst>
          </p:cNvPr>
          <p:cNvSpPr txBox="1">
            <a:spLocks/>
          </p:cNvSpPr>
          <p:nvPr/>
        </p:nvSpPr>
        <p:spPr>
          <a:xfrm>
            <a:off x="5747657" y="2492892"/>
            <a:ext cx="6143249" cy="314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s-CL" altLang="es-CL" sz="1600" dirty="0">
                <a:solidFill>
                  <a:schemeClr val="tx1"/>
                </a:solidFill>
                <a:latin typeface="Arial" panose="020B0604020202020204" pitchFamily="34" charset="0"/>
              </a:rPr>
              <a:t>Nos encontramos con que la Clínica Veterinaria Pucará trabaja con procesos manuales, utilizando fichas en papel, planillas Excel y documentos dispersos.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s-CL" altLang="es-C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s-CL" altLang="es-CL" sz="1600" dirty="0">
                <a:solidFill>
                  <a:schemeClr val="tx1"/>
                </a:solidFill>
                <a:latin typeface="Arial" panose="020B0604020202020204" pitchFamily="34" charset="0"/>
              </a:rPr>
              <a:t>Esto genera retrasos, duplicidad de información y poca trazabilidad.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s-CL" altLang="es-C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s-CL" altLang="es-CL" sz="1600" dirty="0">
                <a:solidFill>
                  <a:schemeClr val="tx1"/>
                </a:solidFill>
                <a:latin typeface="Arial" panose="020B0604020202020204" pitchFamily="34" charset="0"/>
              </a:rPr>
              <a:t>Por esto desarrollamos una plataforma web responsiva que    centraliza la gestión de clientes, mascotas, fichas clínicas, citas, stock y certificados, permitiendo una operación más rápida, ordenada y eficiente.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5323F7E-AF42-AC84-51E6-DC823A09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3" y="2506772"/>
            <a:ext cx="4530401" cy="22280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52F0E3-82B4-9445-E86E-300A214B54DC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breve del proyecto</a:t>
            </a:r>
            <a:endParaRPr lang="es-CL" dirty="0"/>
          </a:p>
        </p:txBody>
      </p:sp>
      <p:pic>
        <p:nvPicPr>
          <p:cNvPr id="3" name="Imagen 2" descr="Una tienda con varios letreros afuera de una casa">
            <a:extLst>
              <a:ext uri="{FF2B5EF4-FFF2-40B4-BE49-F238E27FC236}">
                <a16:creationId xmlns:a16="http://schemas.microsoft.com/office/drawing/2014/main" id="{F54D2651-481E-D573-77B3-F22CBA35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3" y="2506772"/>
            <a:ext cx="4633703" cy="2606458"/>
          </a:xfrm>
          <a:prstGeom prst="rect">
            <a:avLst/>
          </a:prstGeom>
        </p:spPr>
      </p:pic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F5DA4115-203F-D485-F0EC-0D20E0F302D0}"/>
              </a:ext>
            </a:extLst>
          </p:cNvPr>
          <p:cNvSpPr txBox="1">
            <a:spLocks/>
          </p:cNvSpPr>
          <p:nvPr/>
        </p:nvSpPr>
        <p:spPr>
          <a:xfrm>
            <a:off x="3690257" y="635158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A5170D8-B739-381C-3704-539E1AC1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15" y="5700884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990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3850938" y="13505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“NOMBRE DEL PROYECTO”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/>
              <a:t>Problema o dolor</a:t>
            </a:r>
          </a:p>
          <a:p>
            <a:pPr lvl="0" algn="ctr"/>
            <a:endParaRPr lang="es-MX" u="sng"/>
          </a:p>
          <a:p>
            <a:pPr algn="just"/>
            <a:r>
              <a:rPr lang="es-MX" sz="1800"/>
              <a:t>Descripción</a:t>
            </a:r>
            <a:endParaRPr lang="es-CL" sz="1800"/>
          </a:p>
          <a:p>
            <a:pPr lvl="0" algn="ctr"/>
            <a:endParaRPr lang="es-CL" sz="1800" u="sng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/>
              <a:t>Propuesta de solución</a:t>
            </a:r>
          </a:p>
          <a:p>
            <a:pPr lvl="0" algn="ctr"/>
            <a:endParaRPr lang="es-MX" u="sng"/>
          </a:p>
          <a:p>
            <a:pPr lvl="0" algn="just"/>
            <a:r>
              <a:rPr lang="es-MX"/>
              <a:t>Descripción</a:t>
            </a:r>
            <a:endParaRPr lang="es-CL" sz="180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Arquitectura  del software</a:t>
            </a:r>
          </a:p>
          <a:p>
            <a:pPr algn="ctr"/>
            <a:r>
              <a:rPr lang="es-MX" sz="2400">
                <a:solidFill>
                  <a:schemeClr val="bg2">
                    <a:lumMod val="50000"/>
                  </a:schemeClr>
                </a:solidFill>
              </a:rPr>
              <a:t>*Presentar esquema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00CE75E-604D-8CB8-975A-BDDE4657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“NOMBRE DEL PROYECTO”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73E3C04-5D99-DE0C-43D0-B1A15611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B2769D-C258-4FC0-7837-22F18EBC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54911" y="112874"/>
            <a:ext cx="12192000" cy="104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altLang="es-ES" sz="4800" dirty="0" bmk="">
                <a:ea typeface="Times New Roman" panose="02020603050405020304" pitchFamily="18" charset="0"/>
                <a:cs typeface="Arial" panose="020B0604020202020204" pitchFamily="34" charset="0"/>
              </a:rPr>
              <a:t>Introducción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7F38125-B5AE-D91E-B360-D2E9A86A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3" y="2506772"/>
            <a:ext cx="4530401" cy="22280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2672E29-3E06-4B43-7D92-F22B798055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419630" y="2224012"/>
            <a:ext cx="6394450" cy="279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ES" sz="1800" dirty="0"/>
              <a:t>Iniciamos el proyecto analizando el funcionamiento real de la clínica.</a:t>
            </a:r>
          </a:p>
          <a:p>
            <a:r>
              <a:rPr lang="es-ES" sz="1800" dirty="0"/>
              <a:t>Observamos un entorno con alta demanda y procesos tradicionales.</a:t>
            </a:r>
          </a:p>
          <a:p>
            <a:r>
              <a:rPr lang="es-ES" sz="1800" dirty="0"/>
              <a:t>El manejo de información dependía de registros físicos y métodos no estandarizados.</a:t>
            </a:r>
          </a:p>
          <a:p>
            <a:r>
              <a:rPr lang="es-ES" sz="1800" dirty="0"/>
              <a:t>Identificamos oportunidades claras de mejora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 organización y eficiencia.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Esto nos permitió definir el enfoque y los objetivos del proyecto.</a:t>
            </a:r>
          </a:p>
        </p:txBody>
      </p:sp>
      <p:pic>
        <p:nvPicPr>
          <p:cNvPr id="9" name="Imagen 8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1720580C-C237-E2E8-BFA9-5D0FFD607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" y="2304191"/>
            <a:ext cx="4757057" cy="2752848"/>
          </a:xfrm>
          <a:prstGeom prst="rect">
            <a:avLst/>
          </a:prstGeom>
        </p:spPr>
      </p:pic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37C1669A-7C96-3390-1A37-511F6B29A70A}"/>
              </a:ext>
            </a:extLst>
          </p:cNvPr>
          <p:cNvSpPr txBox="1">
            <a:spLocks/>
          </p:cNvSpPr>
          <p:nvPr/>
        </p:nvSpPr>
        <p:spPr>
          <a:xfrm>
            <a:off x="3690257" y="635158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FDF7A86-AF5B-F459-23A9-D7249574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15" y="5670893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" y="367958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Digitalizar la gestión clínica y administrativa de la Veterinaria Pucará mediante una plataforma web responsiva.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14550" y="4389875"/>
            <a:ext cx="10962900" cy="201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de agendamiento en línea con recordatorios automáticos.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módulo de registro de clientes, mascotas e historial clínico digital.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Incorporar la emisión de certificados, recetas y presupuestos digitales.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módulo de control de stock con registro de ingresos y egresos.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Automatizar el cálculo de honorarios según los procedimientos realizados.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reportes de productividad, ingresos y consultas.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Garantizar la seguridad y respaldo de datos mediante PostgreSQL.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ftr" idx="11"/>
          </p:nvPr>
        </p:nvSpPr>
        <p:spPr>
          <a:xfrm>
            <a:off x="3790627" y="170482"/>
            <a:ext cx="4114800" cy="3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/>
              <a:t>PROYECTO “Sitio Web Responsive para Clínica Veterinaria Pucará”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DDF749-81FF-759F-71C6-21CA5E74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5" y="639534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455838" y="120280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 y limitaciones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1A0A3A-C226-3CF0-7C27-B028265A0AFF}"/>
              </a:ext>
            </a:extLst>
          </p:cNvPr>
          <p:cNvSpPr txBox="1"/>
          <p:nvPr/>
        </p:nvSpPr>
        <p:spPr>
          <a:xfrm>
            <a:off x="526597" y="2277761"/>
            <a:ext cx="420188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Alcances: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Gestión completa de clientes y mascotas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Agenda de citas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Fichas clínicas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Stock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Documentos digitales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Reportes básicos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Seguridad y roles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✔ Vista Clientes</a:t>
            </a: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B18CCA-CBD6-D110-F1C3-1C2E48685DB3}"/>
              </a:ext>
            </a:extLst>
          </p:cNvPr>
          <p:cNvSpPr txBox="1"/>
          <p:nvPr/>
        </p:nvSpPr>
        <p:spPr>
          <a:xfrm>
            <a:off x="6551839" y="227776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Limitaciones: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✖ Pasarela de pagos (dejado para futura escalabilidad)</a:t>
            </a:r>
          </a:p>
          <a:p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✖ Hosting en nube</a:t>
            </a: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CEAC96D3-AFA9-5F34-0033-CB5E2875E2E6}"/>
              </a:ext>
            </a:extLst>
          </p:cNvPr>
          <p:cNvSpPr txBox="1">
            <a:spLocks/>
          </p:cNvSpPr>
          <p:nvPr/>
        </p:nvSpPr>
        <p:spPr>
          <a:xfrm>
            <a:off x="3570514" y="2075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F04D406-54A7-8226-C3B6-7B5C8B2BB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72" y="594898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35FE-F637-6154-D222-B6A361AB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4E7A9A3-2BF5-2A54-E74E-87B4AE9E2391}"/>
              </a:ext>
            </a:extLst>
          </p:cNvPr>
          <p:cNvSpPr txBox="1"/>
          <p:nvPr/>
        </p:nvSpPr>
        <p:spPr>
          <a:xfrm>
            <a:off x="-451758" y="28004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 bmk="">
                <a:latin typeface="Arial" panose="020B0604020202020204" pitchFamily="34" charset="0"/>
                <a:cs typeface="Arial" panose="020B0604020202020204" pitchFamily="34" charset="0"/>
              </a:rPr>
              <a:t>Propuesta de </a:t>
            </a:r>
            <a:r>
              <a:rPr lang="es-CL" sz="3600" dirty="0" err="1" bmk="">
                <a:latin typeface="Arial" panose="020B0604020202020204" pitchFamily="34" charset="0"/>
                <a:cs typeface="Arial" panose="020B0604020202020204" pitchFamily="34" charset="0"/>
              </a:rPr>
              <a:t>Soluci</a:t>
            </a:r>
            <a:r>
              <a:rPr lang="es-ES" sz="3600" dirty="0" err="1" bmk=""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D407E8-F2AC-5EF2-442E-D8EF69C1CB8F}"/>
              </a:ext>
            </a:extLst>
          </p:cNvPr>
          <p:cNvSpPr txBox="1"/>
          <p:nvPr/>
        </p:nvSpPr>
        <p:spPr>
          <a:xfrm>
            <a:off x="195516" y="1410355"/>
            <a:ext cx="6165850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La solución consiste en una plataforma web que permite:</a:t>
            </a:r>
          </a:p>
          <a:p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Reservar hora online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Llamar directamente a la clínica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Revisar servicios disponibles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Explorar productos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Conocer la clínica y su equipo profesional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Leer el blog veterinario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Contactar por WhatsApp</a:t>
            </a: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5466D0-42CA-452F-2673-3880DABB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709" y="1517889"/>
            <a:ext cx="6390775" cy="43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06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CAC5-CA26-DFF1-48AB-3D748AF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7FB3E2F-56B6-37A4-5A2F-EE2954751E42}"/>
              </a:ext>
            </a:extLst>
          </p:cNvPr>
          <p:cNvSpPr txBox="1"/>
          <p:nvPr/>
        </p:nvSpPr>
        <p:spPr>
          <a:xfrm>
            <a:off x="-527958" y="30958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 bmk="">
                <a:latin typeface="Arial" panose="020B0604020202020204" pitchFamily="34" charset="0"/>
                <a:cs typeface="Arial" panose="020B0604020202020204" pitchFamily="34" charset="0"/>
              </a:rPr>
              <a:t>Propuesta de </a:t>
            </a:r>
            <a:r>
              <a:rPr lang="es-CL" sz="3600" dirty="0" err="1" bmk="">
                <a:latin typeface="Arial" panose="020B0604020202020204" pitchFamily="34" charset="0"/>
                <a:cs typeface="Arial" panose="020B0604020202020204" pitchFamily="34" charset="0"/>
              </a:rPr>
              <a:t>Soluci</a:t>
            </a:r>
            <a:r>
              <a:rPr lang="es-ES" sz="3600" dirty="0" err="1" bmk=""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CF061DA-89D0-114A-05FF-9CF2C26A8C7E}"/>
              </a:ext>
            </a:extLst>
          </p:cNvPr>
          <p:cNvSpPr txBox="1"/>
          <p:nvPr/>
        </p:nvSpPr>
        <p:spPr>
          <a:xfrm>
            <a:off x="127022" y="1719168"/>
            <a:ext cx="6165850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La solución consiste en una plataforma web que permite:</a:t>
            </a:r>
          </a:p>
          <a:p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Registrar clientes y mascotas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Administrar fichas clínicas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Gestionar citas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Controlar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Emitir documentos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Generar reportes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234F91-1A2A-7148-DEBB-A5362C97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60" y="1792988"/>
            <a:ext cx="6498218" cy="35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72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DF8E-6CAB-F2B0-1E58-26F84B4E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191C2-7999-680E-17E9-E74660C0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95F258-BD18-2A6F-264C-ED9454AD7C2E}"/>
              </a:ext>
            </a:extLst>
          </p:cNvPr>
          <p:cNvSpPr txBox="1"/>
          <p:nvPr/>
        </p:nvSpPr>
        <p:spPr>
          <a:xfrm>
            <a:off x="-247973" y="101295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83284F-EB1F-4B82-3A5D-478A85E29679}"/>
              </a:ext>
            </a:extLst>
          </p:cNvPr>
          <p:cNvSpPr txBox="1"/>
          <p:nvPr/>
        </p:nvSpPr>
        <p:spPr>
          <a:xfrm>
            <a:off x="742627" y="2413545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RF.1: Registro de clientes y mascotas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RF.2: Ficha clínica digital.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RF.4: Emisión de certificados.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RF.8: Agenda de citas.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RF.9: Control de stock.</a:t>
            </a:r>
          </a:p>
          <a:p>
            <a:pPr>
              <a:buFont typeface="Arial" panose="020B0604020202020204" pitchFamily="34" charset="0"/>
              <a:buChar char="•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RF.12: Reportes de gestión.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3E28D2-0BBD-2F17-A91C-5EEB263AB1F2}"/>
              </a:ext>
            </a:extLst>
          </p:cNvPr>
          <p:cNvSpPr txBox="1"/>
          <p:nvPr/>
        </p:nvSpPr>
        <p:spPr>
          <a:xfrm>
            <a:off x="5693734" y="2480786"/>
            <a:ext cx="62198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RNF.1: Sitio web responsivo.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RNF.2: Interfaz simple y fácil de usar.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RNF.3: Seguridad y control de acceso por roles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RNF.5: Escalabilidad para futuras funciones.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00;p2">
            <a:extLst>
              <a:ext uri="{FF2B5EF4-FFF2-40B4-BE49-F238E27FC236}">
                <a16:creationId xmlns:a16="http://schemas.microsoft.com/office/drawing/2014/main" id="{CBA4AEDE-E910-BA70-7A52-4AD6FAA74FDC}"/>
              </a:ext>
            </a:extLst>
          </p:cNvPr>
          <p:cNvSpPr txBox="1">
            <a:spLocks/>
          </p:cNvSpPr>
          <p:nvPr/>
        </p:nvSpPr>
        <p:spPr>
          <a:xfrm>
            <a:off x="3242582" y="1160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PROYECTO “Sitio Web Responsive para Clínica Veterinaria Pucará”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9AA7DD4-C73F-E245-C421-CE58AF36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40" y="537551"/>
            <a:ext cx="585683" cy="585683"/>
          </a:xfrm>
          <a:prstGeom prst="rect">
            <a:avLst/>
          </a:prstGeom>
          <a:noFill/>
          <a:ln>
            <a:noFill/>
          </a:ln>
          <a:effectLst>
            <a:glow rad="406400">
              <a:schemeClr val="accent1">
                <a:alpha val="4000"/>
              </a:schemeClr>
            </a:glow>
            <a:softEdge rad="127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62022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7de38-6240-49aa-a18d-3d687e12b195">
      <Terms xmlns="http://schemas.microsoft.com/office/infopath/2007/PartnerControls"/>
    </lcf76f155ced4ddcb4097134ff3c332f>
    <TaxCatchAll xmlns="76d44502-01ec-4767-9a78-33267ae0588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ED6F46882F47419E8EA90B7B52D56C" ma:contentTypeVersion="11" ma:contentTypeDescription="Crear nuevo documento." ma:contentTypeScope="" ma:versionID="10e1f1c393bdce134fa782f550805e9d">
  <xsd:schema xmlns:xsd="http://www.w3.org/2001/XMLSchema" xmlns:xs="http://www.w3.org/2001/XMLSchema" xmlns:p="http://schemas.microsoft.com/office/2006/metadata/properties" xmlns:ns2="e207de38-6240-49aa-a18d-3d687e12b195" xmlns:ns3="76d44502-01ec-4767-9a78-33267ae0588f" targetNamespace="http://schemas.microsoft.com/office/2006/metadata/properties" ma:root="true" ma:fieldsID="27d443b6348fe2c3196b54c0d2566859" ns2:_="" ns3:_="">
    <xsd:import namespace="e207de38-6240-49aa-a18d-3d687e12b195"/>
    <xsd:import namespace="76d44502-01ec-4767-9a78-33267ae05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7de38-6240-49aa-a18d-3d687e12b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44502-01ec-4767-9a78-33267ae0588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dd5ee15-c2f8-4f17-94c5-c09ac0bfc6ae}" ma:internalName="TaxCatchAll" ma:showField="CatchAllData" ma:web="76d44502-01ec-4767-9a78-33267ae058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B41038-42F1-4CC4-8B79-6C70AEFF24AE}">
  <ds:schemaRefs>
    <ds:schemaRef ds:uri="76d44502-01ec-4767-9a78-33267ae0588f"/>
    <ds:schemaRef ds:uri="e207de38-6240-49aa-a18d-3d687e12b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77C354-8890-401F-947C-9D07AC3CA284}">
  <ds:schemaRefs>
    <ds:schemaRef ds:uri="76d44502-01ec-4767-9a78-33267ae0588f"/>
    <ds:schemaRef ds:uri="e207de38-6240-49aa-a18d-3d687e12b1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74F7F8-6426-4C14-8F30-DE1C980890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1841</Words>
  <Application>Microsoft Office PowerPoint</Application>
  <PresentationFormat>Panorámica</PresentationFormat>
  <Paragraphs>358</Paragraphs>
  <Slides>32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HK Grotesk Bold</vt:lpstr>
      <vt:lpstr>Now Bold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SERGIO ENRIQUE VALDIVIA HERRERA</cp:lastModifiedBy>
  <cp:revision>13</cp:revision>
  <dcterms:created xsi:type="dcterms:W3CDTF">2023-10-28T21:12:11Z</dcterms:created>
  <dcterms:modified xsi:type="dcterms:W3CDTF">2025-12-01T23:59:04Z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0x01010015ED6F46882F47419E8EA90B7B52D56C</vt:lpwstr>
  </property>
  <property fmtid="{D5CDD505-2E9C-101B-9397-08002B2CF9AE}" pid="3" name="MediaServiceImageTags">
    <vt:lpwstr/>
  </property>
</Properties>
</file>